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0"/>
  </p:notesMasterIdLst>
  <p:sldIdLst>
    <p:sldId id="257" r:id="rId2"/>
    <p:sldId id="354" r:id="rId3"/>
    <p:sldId id="355" r:id="rId4"/>
    <p:sldId id="356" r:id="rId5"/>
    <p:sldId id="352" r:id="rId6"/>
    <p:sldId id="353" r:id="rId7"/>
    <p:sldId id="357" r:id="rId8"/>
    <p:sldId id="358" r:id="rId9"/>
    <p:sldId id="359" r:id="rId10"/>
    <p:sldId id="365" r:id="rId11"/>
    <p:sldId id="364" r:id="rId12"/>
    <p:sldId id="280" r:id="rId13"/>
    <p:sldId id="302" r:id="rId14"/>
    <p:sldId id="303" r:id="rId15"/>
    <p:sldId id="304" r:id="rId16"/>
    <p:sldId id="305" r:id="rId17"/>
    <p:sldId id="306" r:id="rId18"/>
    <p:sldId id="330" r:id="rId19"/>
    <p:sldId id="331" r:id="rId20"/>
    <p:sldId id="332" r:id="rId21"/>
    <p:sldId id="334" r:id="rId22"/>
    <p:sldId id="333" r:id="rId23"/>
    <p:sldId id="320" r:id="rId24"/>
    <p:sldId id="321" r:id="rId25"/>
    <p:sldId id="328" r:id="rId26"/>
    <p:sldId id="324" r:id="rId27"/>
    <p:sldId id="325" r:id="rId28"/>
    <p:sldId id="327" r:id="rId29"/>
    <p:sldId id="323" r:id="rId30"/>
    <p:sldId id="351" r:id="rId31"/>
    <p:sldId id="344" r:id="rId32"/>
    <p:sldId id="345" r:id="rId33"/>
    <p:sldId id="338" r:id="rId34"/>
    <p:sldId id="348" r:id="rId35"/>
    <p:sldId id="343" r:id="rId36"/>
    <p:sldId id="314" r:id="rId37"/>
    <p:sldId id="310" r:id="rId38"/>
    <p:sldId id="313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FFFFFF"/>
    <a:srgbClr val="4584D3"/>
    <a:srgbClr val="7CD993"/>
    <a:srgbClr val="57C08A"/>
    <a:srgbClr val="5BD078"/>
    <a:srgbClr val="4DCB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2240" autoAdjust="0"/>
  </p:normalViewPr>
  <p:slideViewPr>
    <p:cSldViewPr>
      <p:cViewPr>
        <p:scale>
          <a:sx n="66" d="100"/>
          <a:sy n="66" d="100"/>
        </p:scale>
        <p:origin x="-3162" y="-13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dow003\.julia\v0.4\POSM\src\POSM_v3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N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2"/>
          <c:order val="0"/>
          <c:spPr>
            <a:noFill/>
          </c:spPr>
          <c:invertIfNegative val="0"/>
          <c:errBars>
            <c:errBarType val="both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Ref>
                <c:f>Solution!$C$78:$D$78</c:f>
                <c:numCache>
                  <c:formatCode>General</c:formatCode>
                  <c:ptCount val="2"/>
                  <c:pt idx="0">
                    <c:v>200732.98412251886</c:v>
                  </c:pt>
                  <c:pt idx="1">
                    <c:v>110000</c:v>
                  </c:pt>
                </c:numCache>
              </c:numRef>
            </c:minus>
            <c:spPr>
              <a:ln w="57150">
                <a:solidFill>
                  <a:schemeClr val="tx2"/>
                </a:solidFill>
              </a:ln>
            </c:spPr>
          </c:errBars>
          <c:cat>
            <c:strRef>
              <c:f>Solution!$C$73:$D$73</c:f>
              <c:strCache>
                <c:ptCount val="2"/>
                <c:pt idx="0">
                  <c:v>Expectation</c:v>
                </c:pt>
                <c:pt idx="1">
                  <c:v>Risk Averse</c:v>
                </c:pt>
              </c:strCache>
            </c:strRef>
          </c:cat>
          <c:val>
            <c:numRef>
              <c:f>Solution!$C$77:$D$77</c:f>
              <c:numCache>
                <c:formatCode>General</c:formatCode>
                <c:ptCount val="2"/>
                <c:pt idx="0">
                  <c:v>200000</c:v>
                </c:pt>
                <c:pt idx="1">
                  <c:v>210000</c:v>
                </c:pt>
              </c:numCache>
            </c:numRef>
          </c:val>
        </c:ser>
        <c:ser>
          <c:idx val="1"/>
          <c:order val="1"/>
          <c:spPr>
            <a:noFill/>
            <a:ln w="57150">
              <a:solidFill>
                <a:schemeClr val="tx2"/>
              </a:solidFill>
            </a:ln>
          </c:spPr>
          <c:invertIfNegative val="0"/>
          <c:cat>
            <c:strRef>
              <c:f>Solution!$C$73:$D$73</c:f>
              <c:strCache>
                <c:ptCount val="2"/>
                <c:pt idx="0">
                  <c:v>Expectation</c:v>
                </c:pt>
                <c:pt idx="1">
                  <c:v>Risk Averse</c:v>
                </c:pt>
              </c:strCache>
            </c:strRef>
          </c:cat>
          <c:val>
            <c:numRef>
              <c:f>Solution!$C$76:$D$76</c:f>
              <c:numCache>
                <c:formatCode>General</c:formatCode>
                <c:ptCount val="2"/>
                <c:pt idx="0">
                  <c:v>100000</c:v>
                </c:pt>
                <c:pt idx="1">
                  <c:v>65000</c:v>
                </c:pt>
              </c:numCache>
            </c:numRef>
          </c:val>
        </c:ser>
        <c:ser>
          <c:idx val="0"/>
          <c:order val="2"/>
          <c:spPr>
            <a:noFill/>
            <a:ln w="57150">
              <a:solidFill>
                <a:schemeClr val="tx2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Solution!$C$74:$D$74</c:f>
                <c:numCache>
                  <c:formatCode>General</c:formatCode>
                  <c:ptCount val="2"/>
                  <c:pt idx="0">
                    <c:v>183066.87425402331</c:v>
                  </c:pt>
                  <c:pt idx="1">
                    <c:v>130000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ln w="57150">
                <a:solidFill>
                  <a:schemeClr val="tx2"/>
                </a:solidFill>
              </a:ln>
            </c:spPr>
          </c:errBars>
          <c:cat>
            <c:strRef>
              <c:f>Solution!$C$73:$D$73</c:f>
              <c:strCache>
                <c:ptCount val="2"/>
                <c:pt idx="0">
                  <c:v>Expectation</c:v>
                </c:pt>
                <c:pt idx="1">
                  <c:v>Risk Averse</c:v>
                </c:pt>
              </c:strCache>
            </c:strRef>
          </c:cat>
          <c:val>
            <c:numRef>
              <c:f>Solution!$C$75:$D$75</c:f>
              <c:numCache>
                <c:formatCode>General</c:formatCode>
                <c:ptCount val="2"/>
                <c:pt idx="0">
                  <c:v>60000</c:v>
                </c:pt>
                <c:pt idx="1">
                  <c:v>45000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4812032"/>
        <c:axId val="74813824"/>
      </c:barChart>
      <c:catAx>
        <c:axId val="74812032"/>
        <c:scaling>
          <c:orientation val="minMax"/>
        </c:scaling>
        <c:delete val="0"/>
        <c:axPos val="b"/>
        <c:majorTickMark val="out"/>
        <c:minorTickMark val="none"/>
        <c:tickLblPos val="nextTo"/>
        <c:crossAx val="74813824"/>
        <c:crosses val="autoZero"/>
        <c:auto val="1"/>
        <c:lblAlgn val="ctr"/>
        <c:lblOffset val="100"/>
        <c:noMultiLvlLbl val="0"/>
      </c:catAx>
      <c:valAx>
        <c:axId val="7481382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Objective ($)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4812032"/>
        <c:crosses val="autoZero"/>
        <c:crossBetween val="between"/>
        <c:dispUnits>
          <c:builtInUnit val="thousands"/>
          <c:dispUnitsLbl>
            <c:layout/>
          </c:dispUnitsLbl>
        </c:dispUnits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N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Cows</c:v>
                </c:pt>
              </c:strCache>
            </c:strRef>
          </c:tx>
          <c:spPr>
            <a:ln w="25400" cap="sq" cmpd="dbl">
              <a:solidFill>
                <a:srgbClr val="4584D3"/>
              </a:solidFill>
              <a:bevel/>
              <a:headEnd type="oval"/>
              <a:tailEnd type="oval"/>
            </a:ln>
          </c:spPr>
          <c:marker>
            <c:symbol val="circle"/>
            <c:size val="9"/>
            <c:spPr>
              <a:solidFill>
                <a:srgbClr val="1F497D"/>
              </a:solidFill>
              <a:ln>
                <a:noFill/>
              </a:ln>
            </c:spPr>
          </c:marker>
          <c:dPt>
            <c:idx val="0"/>
            <c:marker>
              <c:spPr>
                <a:solidFill>
                  <a:schemeClr val="accent2"/>
                </a:solidFill>
                <a:ln>
                  <a:noFill/>
                </a:ln>
              </c:spPr>
            </c:marker>
            <c:bubble3D val="0"/>
          </c:dPt>
          <c:dPt>
            <c:idx val="23"/>
            <c:marker>
              <c:spPr>
                <a:solidFill>
                  <a:schemeClr val="accent2"/>
                </a:solidFill>
                <a:ln>
                  <a:noFill/>
                </a:ln>
              </c:spPr>
            </c:marker>
            <c:bubble3D val="0"/>
          </c:dPt>
          <c:xVal>
            <c:numRef>
              <c:f>Sheet1!$D$2:$D$25</c:f>
              <c:numCache>
                <c:formatCode>#,##0</c:formatCode>
                <c:ptCount val="24"/>
                <c:pt idx="0">
                  <c:v>1069892</c:v>
                </c:pt>
                <c:pt idx="1">
                  <c:v>1122509</c:v>
                </c:pt>
                <c:pt idx="2">
                  <c:v>1175940</c:v>
                </c:pt>
                <c:pt idx="3">
                  <c:v>1208352</c:v>
                </c:pt>
                <c:pt idx="4">
                  <c:v>1267726</c:v>
                </c:pt>
                <c:pt idx="5">
                  <c:v>1276551</c:v>
                </c:pt>
                <c:pt idx="6">
                  <c:v>1306942</c:v>
                </c:pt>
                <c:pt idx="7">
                  <c:v>1292566</c:v>
                </c:pt>
                <c:pt idx="8">
                  <c:v>1329173</c:v>
                </c:pt>
                <c:pt idx="9">
                  <c:v>1404930</c:v>
                </c:pt>
                <c:pt idx="10">
                  <c:v>1463281</c:v>
                </c:pt>
                <c:pt idx="11">
                  <c:v>1421147</c:v>
                </c:pt>
                <c:pt idx="12">
                  <c:v>1411594</c:v>
                </c:pt>
                <c:pt idx="13">
                  <c:v>1398966</c:v>
                </c:pt>
                <c:pt idx="14">
                  <c:v>1412925</c:v>
                </c:pt>
                <c:pt idx="15">
                  <c:v>1436549</c:v>
                </c:pt>
                <c:pt idx="16">
                  <c:v>1519117</c:v>
                </c:pt>
                <c:pt idx="17">
                  <c:v>1563495</c:v>
                </c:pt>
                <c:pt idx="18">
                  <c:v>1638706</c:v>
                </c:pt>
                <c:pt idx="19">
                  <c:v>1638546</c:v>
                </c:pt>
                <c:pt idx="20">
                  <c:v>1677395</c:v>
                </c:pt>
                <c:pt idx="21">
                  <c:v>1716464</c:v>
                </c:pt>
                <c:pt idx="22">
                  <c:v>1746156</c:v>
                </c:pt>
                <c:pt idx="23">
                  <c:v>1751704</c:v>
                </c:pt>
              </c:numCache>
            </c:numRef>
          </c:xVal>
          <c:yVal>
            <c:numRef>
              <c:f>Sheet1!$H$2:$H$25</c:f>
              <c:numCache>
                <c:formatCode>#,##0</c:formatCode>
                <c:ptCount val="24"/>
                <c:pt idx="0">
                  <c:v>2603049</c:v>
                </c:pt>
                <c:pt idx="1">
                  <c:v>2736452</c:v>
                </c:pt>
                <c:pt idx="2">
                  <c:v>2830977</c:v>
                </c:pt>
                <c:pt idx="3">
                  <c:v>2935759</c:v>
                </c:pt>
                <c:pt idx="4">
                  <c:v>3064523</c:v>
                </c:pt>
                <c:pt idx="5">
                  <c:v>3222591</c:v>
                </c:pt>
                <c:pt idx="6">
                  <c:v>3289319</c:v>
                </c:pt>
                <c:pt idx="7">
                  <c:v>3269362</c:v>
                </c:pt>
                <c:pt idx="8">
                  <c:v>3485883</c:v>
                </c:pt>
                <c:pt idx="9">
                  <c:v>3692703</c:v>
                </c:pt>
                <c:pt idx="10">
                  <c:v>3740637</c:v>
                </c:pt>
                <c:pt idx="11">
                  <c:v>3851302</c:v>
                </c:pt>
                <c:pt idx="12">
                  <c:v>3867659</c:v>
                </c:pt>
                <c:pt idx="13">
                  <c:v>3832145</c:v>
                </c:pt>
                <c:pt idx="14">
                  <c:v>3916812</c:v>
                </c:pt>
                <c:pt idx="15">
                  <c:v>4012867</c:v>
                </c:pt>
                <c:pt idx="16">
                  <c:v>4252881</c:v>
                </c:pt>
                <c:pt idx="17">
                  <c:v>4396675</c:v>
                </c:pt>
                <c:pt idx="18">
                  <c:v>4528736</c:v>
                </c:pt>
                <c:pt idx="19">
                  <c:v>4634226</c:v>
                </c:pt>
                <c:pt idx="20">
                  <c:v>4784250</c:v>
                </c:pt>
                <c:pt idx="21">
                  <c:v>4922806</c:v>
                </c:pt>
                <c:pt idx="22">
                  <c:v>5018333</c:v>
                </c:pt>
                <c:pt idx="23">
                  <c:v>4997811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089984"/>
        <c:axId val="74104832"/>
      </c:scatterChart>
      <c:valAx>
        <c:axId val="74089984"/>
        <c:scaling>
          <c:orientation val="minMax"/>
          <c:max val="1800000"/>
          <c:min val="10000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Hectares</a:t>
                </a:r>
              </a:p>
            </c:rich>
          </c:tx>
          <c:layout/>
          <c:overlay val="0"/>
        </c:title>
        <c:numFmt formatCode="#,##0.0" sourceLinked="0"/>
        <c:majorTickMark val="out"/>
        <c:minorTickMark val="none"/>
        <c:tickLblPos val="nextTo"/>
        <c:crossAx val="74104832"/>
        <c:crosses val="autoZero"/>
        <c:crossBetween val="midCat"/>
        <c:dispUnits>
          <c:builtInUnit val="millions"/>
          <c:dispUnitsLbl>
            <c:layout/>
          </c:dispUnitsLbl>
        </c:dispUnits>
      </c:valAx>
      <c:valAx>
        <c:axId val="74104832"/>
        <c:scaling>
          <c:orientation val="minMax"/>
          <c:max val="5000000"/>
          <c:min val="250000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Cows</a:t>
                </a:r>
              </a:p>
            </c:rich>
          </c:tx>
          <c:layout/>
          <c:overlay val="0"/>
        </c:title>
        <c:numFmt formatCode="#,##0.0" sourceLinked="0"/>
        <c:majorTickMark val="out"/>
        <c:minorTickMark val="none"/>
        <c:tickLblPos val="nextTo"/>
        <c:crossAx val="74089984"/>
        <c:crosses val="autoZero"/>
        <c:crossBetween val="midCat"/>
        <c:dispUnits>
          <c:builtInUnit val="millions"/>
          <c:dispUnitsLbl>
            <c:layout/>
          </c:dispUnitsLbl>
        </c:dispUnits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N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Fonterra Farmgate Milk Price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6.1</c:v>
                </c:pt>
                <c:pt idx="1">
                  <c:v>7.6</c:v>
                </c:pt>
                <c:pt idx="2">
                  <c:v>6.08</c:v>
                </c:pt>
                <c:pt idx="3">
                  <c:v>5.84</c:v>
                </c:pt>
                <c:pt idx="4">
                  <c:v>8.4</c:v>
                </c:pt>
                <c:pt idx="5">
                  <c:v>4.4000000000000004</c:v>
                </c:pt>
                <c:pt idx="6">
                  <c:v>3.9</c:v>
                </c:pt>
                <c:pt idx="7">
                  <c:v>6.12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1443712"/>
        <c:axId val="151654784"/>
      </c:barChart>
      <c:catAx>
        <c:axId val="1514437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NZ"/>
                  <a:t>Season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en-US"/>
          </a:p>
        </c:txPr>
        <c:crossAx val="151654784"/>
        <c:crosses val="autoZero"/>
        <c:auto val="1"/>
        <c:lblAlgn val="ctr"/>
        <c:lblOffset val="100"/>
        <c:noMultiLvlLbl val="0"/>
      </c:catAx>
      <c:valAx>
        <c:axId val="151654784"/>
        <c:scaling>
          <c:orientation val="minMax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NZ"/>
                  <a:t>Price (NZD/kgMS)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5144371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88CB2-5402-438C-BCB0-A8F226D6FBA1}" type="datetimeFigureOut">
              <a:rPr lang="en-NZ" smtClean="0"/>
              <a:t>22/09/2017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486CD-D29A-4391-99B3-86E0A6F8EC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5683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7091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32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04941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33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04941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34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04941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E486CD-D29A-4391-99B3-86E0A6F8EC60}" type="slidenum">
              <a:rPr lang="en-NZ" smtClean="0"/>
              <a:t>35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31129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5087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90454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06958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8792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22/09/2017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3598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22/09/2017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05337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22/09/2017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260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22/09/2017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6801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22/09/2017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2312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22/09/2017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848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22/09/2017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47110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22/09/2017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43490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22/09/2017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47903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22/09/2017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0056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22/09/2017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1181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F7B74-3234-421C-A60D-9AFB2D5D5689}" type="datetimeFigureOut">
              <a:rPr lang="en-NZ" smtClean="0"/>
              <a:t>22/09/2017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6754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dow003@aucklanduni.ac.nz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47700" y="692696"/>
            <a:ext cx="7848600" cy="5688632"/>
          </a:xfrm>
        </p:spPr>
        <p:txBody>
          <a:bodyPr>
            <a:normAutofit/>
          </a:bodyPr>
          <a:lstStyle/>
          <a:p>
            <a:r>
              <a:rPr lang="en-NZ" sz="7200" dirty="0" smtClean="0">
                <a:solidFill>
                  <a:srgbClr val="1F497D"/>
                </a:solidFill>
              </a:rPr>
              <a:t>Milk </a:t>
            </a:r>
            <a:r>
              <a:rPr lang="en-NZ" sz="7200" b="1" dirty="0" smtClean="0">
                <a:solidFill>
                  <a:srgbClr val="1F497D"/>
                </a:solidFill>
              </a:rPr>
              <a:t>POWDER</a:t>
            </a:r>
            <a:r>
              <a:rPr lang="en-NZ" sz="3600" dirty="0" smtClean="0">
                <a:solidFill>
                  <a:srgbClr val="1F497D"/>
                </a:solidFill>
              </a:rPr>
              <a:t/>
            </a:r>
            <a:br>
              <a:rPr lang="en-NZ" sz="3600" dirty="0" smtClean="0">
                <a:solidFill>
                  <a:srgbClr val="1F497D"/>
                </a:solidFill>
              </a:rPr>
            </a:br>
            <a:r>
              <a:rPr lang="en-NZ" sz="4000" cap="none" dirty="0" smtClean="0">
                <a:solidFill>
                  <a:srgbClr val="1F497D"/>
                </a:solidFill>
              </a:rPr>
              <a:t/>
            </a:r>
            <a:br>
              <a:rPr lang="en-NZ" sz="4000" cap="none" dirty="0" smtClean="0">
                <a:solidFill>
                  <a:srgbClr val="1F497D"/>
                </a:solidFill>
              </a:rPr>
            </a:br>
            <a:r>
              <a:rPr lang="en-NZ" sz="3200" dirty="0" smtClean="0">
                <a:solidFill>
                  <a:srgbClr val="1F497D"/>
                </a:solidFill>
              </a:rPr>
              <a:t>Oscar Dowson</a:t>
            </a:r>
            <a:br>
              <a:rPr lang="en-NZ" sz="3200" dirty="0" smtClean="0">
                <a:solidFill>
                  <a:srgbClr val="1F497D"/>
                </a:solidFill>
              </a:rPr>
            </a:br>
            <a:r>
              <a:rPr lang="en-NZ" sz="1600" dirty="0" smtClean="0">
                <a:solidFill>
                  <a:srgbClr val="1F497D"/>
                </a:solidFill>
                <a:hlinkClick r:id="rId3"/>
              </a:rPr>
              <a:t>odow003@aucklanduni.ac.nz</a:t>
            </a:r>
            <a:r>
              <a:rPr lang="en-NZ" sz="3200" b="1" dirty="0">
                <a:solidFill>
                  <a:srgbClr val="1F497D"/>
                </a:solidFill>
              </a:rPr>
              <a:t/>
            </a:r>
            <a:br>
              <a:rPr lang="en-NZ" sz="3200" b="1" dirty="0">
                <a:solidFill>
                  <a:srgbClr val="1F497D"/>
                </a:solidFill>
              </a:rPr>
            </a:br>
            <a:r>
              <a:rPr lang="en-NZ" dirty="0">
                <a:solidFill>
                  <a:srgbClr val="1F497D"/>
                </a:solidFill>
              </a:rPr>
              <a:t/>
            </a:r>
            <a:br>
              <a:rPr lang="en-NZ" dirty="0">
                <a:solidFill>
                  <a:srgbClr val="1F497D"/>
                </a:solidFill>
              </a:rPr>
            </a:br>
            <a:r>
              <a:rPr lang="en-NZ" sz="2000" dirty="0" smtClean="0">
                <a:solidFill>
                  <a:srgbClr val="1F497D"/>
                </a:solidFill>
              </a:rPr>
              <a:t>Andy </a:t>
            </a:r>
            <a:r>
              <a:rPr lang="en-NZ" sz="2000" dirty="0" err="1">
                <a:solidFill>
                  <a:srgbClr val="1F497D"/>
                </a:solidFill>
              </a:rPr>
              <a:t>Philpott</a:t>
            </a:r>
            <a:r>
              <a:rPr lang="en-NZ" sz="2000" dirty="0">
                <a:solidFill>
                  <a:srgbClr val="1F497D"/>
                </a:solidFill>
              </a:rPr>
              <a:t>, Andrew Mason, Anthony </a:t>
            </a:r>
            <a:r>
              <a:rPr lang="en-NZ" sz="2000" dirty="0" smtClean="0">
                <a:solidFill>
                  <a:srgbClr val="1F497D"/>
                </a:solidFill>
              </a:rPr>
              <a:t>Downward</a:t>
            </a:r>
            <a:endParaRPr lang="en-NZ" sz="3600" cap="none" dirty="0">
              <a:solidFill>
                <a:srgbClr val="1F497D"/>
              </a:solidFill>
            </a:endParaRPr>
          </a:p>
        </p:txBody>
      </p:sp>
      <p:pic>
        <p:nvPicPr>
          <p:cNvPr id="1026" name="Picture 2" descr="C:\Users\odow003\AppData\Local\Temp\wz4115\UOA Logos\UOA Logos\Horizontal\Reverse\UOA-HR-RG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714" y="116632"/>
            <a:ext cx="2565301" cy="8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88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www.niwa.co.nz/static/climate/last30daysspi.png?123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050" y="0"/>
            <a:ext cx="53519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5508104" y="1412776"/>
            <a:ext cx="1584176" cy="792088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092280" y="1131080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solidFill>
                  <a:schemeClr val="accent6">
                    <a:lumMod val="75000"/>
                  </a:schemeClr>
                </a:solidFill>
              </a:rPr>
              <a:t>Our farm</a:t>
            </a:r>
            <a:endParaRPr lang="en-NZ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89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1F497D"/>
                </a:solidFill>
              </a:rPr>
              <a:t>What went wrong?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NZ" dirty="0" smtClean="0"/>
              <a:t>Good </a:t>
            </a:r>
            <a:r>
              <a:rPr lang="en-NZ" dirty="0" err="1" smtClean="0"/>
              <a:t>payout</a:t>
            </a:r>
            <a:r>
              <a:rPr lang="en-NZ" dirty="0" smtClean="0"/>
              <a:t> forecast</a:t>
            </a:r>
          </a:p>
          <a:p>
            <a:endParaRPr lang="en-NZ" dirty="0" smtClean="0"/>
          </a:p>
          <a:p>
            <a:r>
              <a:rPr lang="en-NZ" dirty="0" smtClean="0"/>
              <a:t>So maintained high stocking rate</a:t>
            </a:r>
          </a:p>
          <a:p>
            <a:endParaRPr lang="en-NZ" dirty="0"/>
          </a:p>
          <a:p>
            <a:r>
              <a:rPr lang="en-NZ" dirty="0" smtClean="0"/>
              <a:t>Reasonable feed stocks on hand so didn’t buy more</a:t>
            </a:r>
          </a:p>
          <a:p>
            <a:endParaRPr lang="en-NZ" dirty="0" smtClean="0"/>
          </a:p>
          <a:p>
            <a:r>
              <a:rPr lang="en-NZ" dirty="0" smtClean="0"/>
              <a:t>Wet year (2x avg. rainfall) left paddocks damaged</a:t>
            </a:r>
          </a:p>
          <a:p>
            <a:endParaRPr lang="en-NZ" dirty="0" smtClean="0"/>
          </a:p>
          <a:p>
            <a:r>
              <a:rPr lang="en-NZ" dirty="0" smtClean="0"/>
              <a:t>Experience said: can’t have bad Summer, Autumn, Winter AND Spring right… the sun will come</a:t>
            </a:r>
          </a:p>
          <a:p>
            <a:endParaRPr lang="en-NZ" dirty="0" smtClean="0"/>
          </a:p>
          <a:p>
            <a:r>
              <a:rPr lang="en-NZ" dirty="0" smtClean="0"/>
              <a:t>Farm consultant’s advice: “don’t blink”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66110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0544" y="944724"/>
            <a:ext cx="6305872" cy="4968552"/>
          </a:xfrm>
        </p:spPr>
        <p:txBody>
          <a:bodyPr>
            <a:normAutofit/>
          </a:bodyPr>
          <a:lstStyle/>
          <a:p>
            <a:pPr algn="l"/>
            <a:r>
              <a:rPr lang="en-NZ" sz="3100" dirty="0" smtClean="0">
                <a:solidFill>
                  <a:srgbClr val="1F497D"/>
                </a:solidFill>
              </a:rPr>
              <a:t>The </a:t>
            </a:r>
            <a:r>
              <a:rPr lang="en-NZ" b="1" dirty="0" smtClean="0">
                <a:solidFill>
                  <a:srgbClr val="1F497D"/>
                </a:solidFill>
              </a:rPr>
              <a:t>Milk</a:t>
            </a:r>
            <a:br>
              <a:rPr lang="en-NZ" b="1" dirty="0" smtClean="0">
                <a:solidFill>
                  <a:srgbClr val="1F497D"/>
                </a:solidFill>
              </a:rPr>
            </a:br>
            <a:r>
              <a:rPr lang="en-NZ" b="1" dirty="0" smtClean="0">
                <a:solidFill>
                  <a:srgbClr val="1F497D"/>
                </a:solidFill>
              </a:rPr>
              <a:t>P</a:t>
            </a:r>
            <a:r>
              <a:rPr lang="en-NZ" sz="3600" dirty="0" smtClean="0">
                <a:solidFill>
                  <a:srgbClr val="1F497D"/>
                </a:solidFill>
              </a:rPr>
              <a:t>roduction</a:t>
            </a:r>
            <a:r>
              <a:rPr lang="en-NZ" dirty="0" smtClean="0">
                <a:solidFill>
                  <a:srgbClr val="1F497D"/>
                </a:solidFill>
              </a:rPr>
              <a:t/>
            </a:r>
            <a:br>
              <a:rPr lang="en-NZ" dirty="0" smtClean="0">
                <a:solidFill>
                  <a:srgbClr val="1F497D"/>
                </a:solidFill>
              </a:rPr>
            </a:br>
            <a:r>
              <a:rPr lang="en-NZ" b="1" dirty="0" smtClean="0">
                <a:solidFill>
                  <a:srgbClr val="1F497D"/>
                </a:solidFill>
              </a:rPr>
              <a:t>O</a:t>
            </a:r>
            <a:r>
              <a:rPr lang="en-NZ" sz="3600" dirty="0" smtClean="0">
                <a:solidFill>
                  <a:srgbClr val="1F497D"/>
                </a:solidFill>
              </a:rPr>
              <a:t>ptimiser incorporating</a:t>
            </a:r>
            <a:r>
              <a:rPr lang="en-NZ" dirty="0" smtClean="0">
                <a:solidFill>
                  <a:srgbClr val="1F497D"/>
                </a:solidFill>
              </a:rPr>
              <a:t/>
            </a:r>
            <a:br>
              <a:rPr lang="en-NZ" dirty="0" smtClean="0">
                <a:solidFill>
                  <a:srgbClr val="1F497D"/>
                </a:solidFill>
              </a:rPr>
            </a:br>
            <a:r>
              <a:rPr lang="en-NZ" b="1" dirty="0" smtClean="0">
                <a:solidFill>
                  <a:srgbClr val="1F497D"/>
                </a:solidFill>
              </a:rPr>
              <a:t>W</a:t>
            </a:r>
            <a:r>
              <a:rPr lang="en-NZ" sz="3600" dirty="0" smtClean="0">
                <a:solidFill>
                  <a:srgbClr val="1F497D"/>
                </a:solidFill>
              </a:rPr>
              <a:t>eather</a:t>
            </a:r>
            <a:br>
              <a:rPr lang="en-NZ" sz="3600" dirty="0" smtClean="0">
                <a:solidFill>
                  <a:srgbClr val="1F497D"/>
                </a:solidFill>
              </a:rPr>
            </a:br>
            <a:r>
              <a:rPr lang="en-NZ" b="1" dirty="0" smtClean="0">
                <a:solidFill>
                  <a:srgbClr val="1F497D"/>
                </a:solidFill>
              </a:rPr>
              <a:t>D</a:t>
            </a:r>
            <a:r>
              <a:rPr lang="en-NZ" sz="3600" dirty="0" smtClean="0">
                <a:solidFill>
                  <a:srgbClr val="1F497D"/>
                </a:solidFill>
              </a:rPr>
              <a:t>ynamics and</a:t>
            </a:r>
            <a:br>
              <a:rPr lang="en-NZ" sz="3600" dirty="0" smtClean="0">
                <a:solidFill>
                  <a:srgbClr val="1F497D"/>
                </a:solidFill>
              </a:rPr>
            </a:br>
            <a:r>
              <a:rPr lang="en-NZ" b="1" dirty="0" smtClean="0">
                <a:solidFill>
                  <a:srgbClr val="1F497D"/>
                </a:solidFill>
              </a:rPr>
              <a:t>E</a:t>
            </a:r>
            <a:r>
              <a:rPr lang="en-NZ" sz="3600" dirty="0" smtClean="0">
                <a:solidFill>
                  <a:srgbClr val="1F497D"/>
                </a:solidFill>
              </a:rPr>
              <a:t>conomic </a:t>
            </a:r>
            <a:br>
              <a:rPr lang="en-NZ" sz="3600" dirty="0" smtClean="0">
                <a:solidFill>
                  <a:srgbClr val="1F497D"/>
                </a:solidFill>
              </a:rPr>
            </a:br>
            <a:r>
              <a:rPr lang="en-NZ" b="1" dirty="0" smtClean="0">
                <a:solidFill>
                  <a:srgbClr val="1F497D"/>
                </a:solidFill>
              </a:rPr>
              <a:t>R</a:t>
            </a:r>
            <a:r>
              <a:rPr lang="en-NZ" sz="3600" dirty="0" smtClean="0">
                <a:solidFill>
                  <a:srgbClr val="1F497D"/>
                </a:solidFill>
              </a:rPr>
              <a:t>isk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2439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Water, Drop, Rain, Tear, White, Outl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01" y="2889000"/>
            <a:ext cx="76799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076056" y="3266644"/>
            <a:ext cx="2049530" cy="369332"/>
            <a:chOff x="2123728" y="399496"/>
            <a:chExt cx="2049530" cy="36933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123728" y="399496"/>
              <a:ext cx="1683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dirty="0" smtClean="0"/>
                <a:t>Transpiration</a:t>
              </a:r>
              <a:endParaRPr lang="en-NZ" dirty="0"/>
            </a:p>
          </p:txBody>
        </p:sp>
      </p:grpSp>
      <p:grpSp>
        <p:nvGrpSpPr>
          <p:cNvPr id="33" name="Group 32"/>
          <p:cNvGrpSpPr/>
          <p:nvPr/>
        </p:nvGrpSpPr>
        <p:grpSpPr>
          <a:xfrm rot="1365774">
            <a:off x="2167555" y="2456784"/>
            <a:ext cx="2049530" cy="369332"/>
            <a:chOff x="2123728" y="399496"/>
            <a:chExt cx="2049530" cy="369332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123728" y="399496"/>
              <a:ext cx="1658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Rainfall</a:t>
              </a:r>
              <a:endParaRPr lang="en-NZ" dirty="0"/>
            </a:p>
          </p:txBody>
        </p:sp>
      </p:grpSp>
      <p:grpSp>
        <p:nvGrpSpPr>
          <p:cNvPr id="36" name="Group 35"/>
          <p:cNvGrpSpPr/>
          <p:nvPr/>
        </p:nvGrpSpPr>
        <p:grpSpPr>
          <a:xfrm rot="2662005">
            <a:off x="585370" y="3372833"/>
            <a:ext cx="2049530" cy="369332"/>
            <a:chOff x="2123728" y="399496"/>
            <a:chExt cx="2049530" cy="369332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123728" y="399496"/>
              <a:ext cx="1658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Sunlight</a:t>
              </a:r>
              <a:endParaRPr lang="en-NZ" dirty="0"/>
            </a:p>
          </p:txBody>
        </p:sp>
      </p:grpSp>
      <p:grpSp>
        <p:nvGrpSpPr>
          <p:cNvPr id="39" name="Group 38"/>
          <p:cNvGrpSpPr/>
          <p:nvPr/>
        </p:nvGrpSpPr>
        <p:grpSpPr>
          <a:xfrm rot="18989588">
            <a:off x="342165" y="4853178"/>
            <a:ext cx="2049530" cy="369332"/>
            <a:chOff x="2123728" y="399496"/>
            <a:chExt cx="2049530" cy="369332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123728" y="399496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dirty="0" smtClean="0"/>
                <a:t>Temperature</a:t>
              </a:r>
              <a:endParaRPr lang="en-NZ" dirty="0"/>
            </a:p>
          </p:txBody>
        </p:sp>
      </p:grpSp>
      <p:grpSp>
        <p:nvGrpSpPr>
          <p:cNvPr id="48" name="Group 47"/>
          <p:cNvGrpSpPr/>
          <p:nvPr/>
        </p:nvGrpSpPr>
        <p:grpSpPr>
          <a:xfrm rot="5400000" flipH="1">
            <a:off x="3664772" y="1420398"/>
            <a:ext cx="2207711" cy="369332"/>
            <a:chOff x="2123728" y="399496"/>
            <a:chExt cx="2049530" cy="369332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123728" y="399496"/>
              <a:ext cx="1773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Evaporation</a:t>
              </a:r>
              <a:endParaRPr lang="en-NZ" dirty="0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3729194" y="4933338"/>
            <a:ext cx="2049530" cy="369332"/>
            <a:chOff x="2123728" y="399496"/>
            <a:chExt cx="2049530" cy="369332"/>
          </a:xfrm>
        </p:grpSpPr>
        <p:cxnSp>
          <p:nvCxnSpPr>
            <p:cNvPr id="52" name="Straight Arrow Connector 51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2123728" y="399496"/>
              <a:ext cx="1729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Drainage</a:t>
              </a:r>
              <a:endParaRPr lang="en-NZ" dirty="0"/>
            </a:p>
          </p:txBody>
        </p:sp>
      </p:grpSp>
      <p:grpSp>
        <p:nvGrpSpPr>
          <p:cNvPr id="73" name="Group 72"/>
          <p:cNvGrpSpPr/>
          <p:nvPr/>
        </p:nvGrpSpPr>
        <p:grpSpPr>
          <a:xfrm rot="20321027">
            <a:off x="2151340" y="3711755"/>
            <a:ext cx="2049530" cy="646331"/>
            <a:chOff x="2123728" y="399496"/>
            <a:chExt cx="2049530" cy="646331"/>
          </a:xfrm>
        </p:grpSpPr>
        <p:cxnSp>
          <p:nvCxnSpPr>
            <p:cNvPr id="74" name="Straight Arrow Connector 73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2123728" y="399496"/>
              <a:ext cx="1658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Evaporation</a:t>
              </a:r>
            </a:p>
            <a:p>
              <a:pPr algn="ctr"/>
              <a:r>
                <a:rPr lang="en-NZ" dirty="0" smtClean="0"/>
                <a:t>potential</a:t>
              </a:r>
              <a:endParaRPr lang="en-NZ" dirty="0"/>
            </a:p>
          </p:txBody>
        </p:sp>
      </p:grpSp>
    </p:spTree>
    <p:extLst>
      <p:ext uri="{BB962C8B-B14F-4D97-AF65-F5344CB8AC3E}">
        <p14:creationId xmlns:p14="http://schemas.microsoft.com/office/powerpoint/2010/main" val="42161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8" descr="Vector graphics of grass background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19" y="2889000"/>
            <a:ext cx="163636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t="11685" r="39383" b="10830"/>
          <a:stretch/>
        </p:blipFill>
        <p:spPr bwMode="auto">
          <a:xfrm>
            <a:off x="323528" y="2899501"/>
            <a:ext cx="1210657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5518502" y="3506923"/>
            <a:ext cx="2898679" cy="369332"/>
            <a:chOff x="2123728" y="399496"/>
            <a:chExt cx="2049530" cy="369332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  <p:grpSp>
        <p:nvGrpSpPr>
          <p:cNvPr id="31" name="Group 30"/>
          <p:cNvGrpSpPr/>
          <p:nvPr/>
        </p:nvGrpSpPr>
        <p:grpSpPr>
          <a:xfrm rot="19443905">
            <a:off x="5070957" y="2530628"/>
            <a:ext cx="2891474" cy="369332"/>
            <a:chOff x="2123728" y="399496"/>
            <a:chExt cx="2049530" cy="369332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123728" y="399496"/>
              <a:ext cx="1812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Harvest</a:t>
              </a:r>
              <a:endParaRPr lang="en-NZ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058077" y="2004593"/>
            <a:ext cx="1027845" cy="1530809"/>
            <a:chOff x="5707006" y="1909155"/>
            <a:chExt cx="1027845" cy="1530809"/>
          </a:xfrm>
        </p:grpSpPr>
        <p:cxnSp>
          <p:nvCxnSpPr>
            <p:cNvPr id="43" name="Elbow Connector 42"/>
            <p:cNvCxnSpPr/>
            <p:nvPr/>
          </p:nvCxnSpPr>
          <p:spPr>
            <a:xfrm rot="5400000" flipV="1">
              <a:off x="5757242" y="2733592"/>
              <a:ext cx="873061" cy="539683"/>
            </a:xfrm>
            <a:prstGeom prst="bentConnector3">
              <a:avLst>
                <a:gd name="adj1" fmla="val -35533"/>
              </a:avLst>
            </a:prstGeom>
            <a:ln w="508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707006" y="1909155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smtClean="0"/>
                <a:t>Growth</a:t>
              </a:r>
              <a:endParaRPr lang="en-NZ" dirty="0"/>
            </a:p>
          </p:txBody>
        </p:sp>
      </p:grpSp>
      <p:grpSp>
        <p:nvGrpSpPr>
          <p:cNvPr id="45" name="Group 44"/>
          <p:cNvGrpSpPr/>
          <p:nvPr/>
        </p:nvGrpSpPr>
        <p:grpSpPr>
          <a:xfrm rot="2382042">
            <a:off x="1820673" y="2229461"/>
            <a:ext cx="2049530" cy="369332"/>
            <a:chOff x="2123728" y="399496"/>
            <a:chExt cx="2049530" cy="369332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Fertiliser</a:t>
              </a:r>
              <a:endParaRPr lang="en-NZ" dirty="0"/>
            </a:p>
          </p:txBody>
        </p:sp>
      </p:grpSp>
      <p:grpSp>
        <p:nvGrpSpPr>
          <p:cNvPr id="54" name="Group 53"/>
          <p:cNvGrpSpPr/>
          <p:nvPr/>
        </p:nvGrpSpPr>
        <p:grpSpPr>
          <a:xfrm rot="5400000">
            <a:off x="3693910" y="4770496"/>
            <a:ext cx="1756180" cy="369332"/>
            <a:chOff x="2123728" y="399496"/>
            <a:chExt cx="2049530" cy="369332"/>
          </a:xfrm>
        </p:grpSpPr>
        <p:cxnSp>
          <p:nvCxnSpPr>
            <p:cNvPr id="55" name="Straight Arrow Connector 54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Nitrogen</a:t>
              </a:r>
              <a:endParaRPr lang="en-NZ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691680" y="3404031"/>
            <a:ext cx="2028597" cy="369332"/>
            <a:chOff x="2123728" y="399496"/>
            <a:chExt cx="2049530" cy="369332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2123728" y="399496"/>
              <a:ext cx="1683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dirty="0" smtClean="0"/>
                <a:t>Transpiration</a:t>
              </a:r>
              <a:endParaRPr lang="en-NZ" dirty="0"/>
            </a:p>
          </p:txBody>
        </p:sp>
      </p:grpSp>
    </p:spTree>
    <p:extLst>
      <p:ext uri="{BB962C8B-B14F-4D97-AF65-F5344CB8AC3E}">
        <p14:creationId xmlns:p14="http://schemas.microsoft.com/office/powerpoint/2010/main" val="3672121069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s://pixabay.com/static/uploads/photo/2014/04/02/16/16/haycock-306744_960_72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00" y="2889000"/>
            <a:ext cx="1413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3" t="23599" r="7500" b="22750"/>
          <a:stretch/>
        </p:blipFill>
        <p:spPr bwMode="auto">
          <a:xfrm>
            <a:off x="247454" y="5013176"/>
            <a:ext cx="3325948" cy="172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oup 27"/>
          <p:cNvGrpSpPr/>
          <p:nvPr/>
        </p:nvGrpSpPr>
        <p:grpSpPr>
          <a:xfrm rot="18832824">
            <a:off x="2354305" y="4534537"/>
            <a:ext cx="2304478" cy="467580"/>
            <a:chOff x="2124358" y="409813"/>
            <a:chExt cx="2048900" cy="369332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150505" y="409813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/>
                <a:t>H</a:t>
              </a:r>
              <a:r>
                <a:rPr lang="en-NZ" dirty="0" smtClean="0"/>
                <a:t>arvest</a:t>
              </a:r>
              <a:endParaRPr lang="en-NZ" dirty="0"/>
            </a:p>
          </p:txBody>
        </p:sp>
      </p:grpSp>
      <p:grpSp>
        <p:nvGrpSpPr>
          <p:cNvPr id="33" name="Group 32"/>
          <p:cNvGrpSpPr/>
          <p:nvPr/>
        </p:nvGrpSpPr>
        <p:grpSpPr>
          <a:xfrm rot="2018049">
            <a:off x="2015069" y="2155552"/>
            <a:ext cx="2290356" cy="365208"/>
            <a:chOff x="2124358" y="399496"/>
            <a:chExt cx="2048900" cy="369332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208958" y="399496"/>
              <a:ext cx="1564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Buy</a:t>
              </a:r>
              <a:endParaRPr lang="en-NZ" dirty="0"/>
            </a:p>
          </p:txBody>
        </p:sp>
      </p:grpSp>
      <p:grpSp>
        <p:nvGrpSpPr>
          <p:cNvPr id="36" name="Group 35"/>
          <p:cNvGrpSpPr/>
          <p:nvPr/>
        </p:nvGrpSpPr>
        <p:grpSpPr>
          <a:xfrm rot="5400000">
            <a:off x="3972842" y="4686345"/>
            <a:ext cx="1579316" cy="381000"/>
            <a:chOff x="2123728" y="399496"/>
            <a:chExt cx="2049530" cy="369332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123728" y="399496"/>
              <a:ext cx="1812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</p:spTree>
    <p:extLst>
      <p:ext uri="{BB962C8B-B14F-4D97-AF65-F5344CB8AC3E}">
        <p14:creationId xmlns:p14="http://schemas.microsoft.com/office/powerpoint/2010/main" val="3816472815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ow Silhouette Clipar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857174"/>
            <a:ext cx="129726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ow Silhouette Clipar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929182"/>
            <a:ext cx="129726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1" t="23193" r="16508" b="30019"/>
          <a:stretch/>
        </p:blipFill>
        <p:spPr bwMode="auto">
          <a:xfrm>
            <a:off x="287294" y="404663"/>
            <a:ext cx="4390359" cy="259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 rot="5400000">
            <a:off x="3622649" y="2038308"/>
            <a:ext cx="1691971" cy="369332"/>
            <a:chOff x="2123728" y="399496"/>
            <a:chExt cx="2049530" cy="369332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6059054" y="5085184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2748335">
            <a:off x="3367015" y="2317054"/>
            <a:ext cx="1223217" cy="369332"/>
            <a:chOff x="2123728" y="399496"/>
            <a:chExt cx="2049530" cy="369332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2962710" y="5157192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rot="2700000">
            <a:off x="4256385" y="3252695"/>
            <a:ext cx="1080000" cy="369332"/>
            <a:chOff x="2123728" y="399496"/>
            <a:chExt cx="2049530" cy="36933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  <p:grpSp>
        <p:nvGrpSpPr>
          <p:cNvPr id="19" name="Group 18"/>
          <p:cNvGrpSpPr/>
          <p:nvPr/>
        </p:nvGrpSpPr>
        <p:grpSpPr>
          <a:xfrm rot="-2700000" flipH="1">
            <a:off x="3241554" y="3229637"/>
            <a:ext cx="1080000" cy="369332"/>
            <a:chOff x="2123728" y="399496"/>
            <a:chExt cx="2049530" cy="369332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  <p:grpSp>
        <p:nvGrpSpPr>
          <p:cNvPr id="22" name="Group 21"/>
          <p:cNvGrpSpPr/>
          <p:nvPr/>
        </p:nvGrpSpPr>
        <p:grpSpPr>
          <a:xfrm rot="5400000">
            <a:off x="2314409" y="5210643"/>
            <a:ext cx="927270" cy="369332"/>
            <a:chOff x="2123728" y="399496"/>
            <a:chExt cx="2049530" cy="369332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23728" y="399496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smtClean="0"/>
                <a:t>Milk</a:t>
              </a:r>
              <a:endParaRPr lang="en-NZ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32245" y="5705380"/>
            <a:ext cx="72655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NZ" sz="6600" dirty="0" smtClean="0">
                <a:solidFill>
                  <a:schemeClr val="tx2"/>
                </a:solidFill>
              </a:rPr>
              <a:t>$</a:t>
            </a:r>
            <a:endParaRPr lang="en-NZ" sz="6600" dirty="0">
              <a:solidFill>
                <a:schemeClr val="tx2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568456" y="4005064"/>
            <a:ext cx="1579608" cy="369332"/>
            <a:chOff x="2123728" y="399496"/>
            <a:chExt cx="2049530" cy="369332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123728" y="399496"/>
              <a:ext cx="153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Dry</a:t>
              </a:r>
              <a:endParaRPr lang="en-NZ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15616" y="5949280"/>
            <a:ext cx="1127717" cy="369332"/>
            <a:chOff x="2123728" y="399496"/>
            <a:chExt cx="2049530" cy="369332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123728" y="399496"/>
              <a:ext cx="1836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smtClean="0"/>
                <a:t>FGMP</a:t>
              </a:r>
              <a:endParaRPr lang="en-NZ" dirty="0"/>
            </a:p>
          </p:txBody>
        </p:sp>
      </p:grpSp>
    </p:spTree>
    <p:extLst>
      <p:ext uri="{BB962C8B-B14F-4D97-AF65-F5344CB8AC3E}">
        <p14:creationId xmlns:p14="http://schemas.microsoft.com/office/powerpoint/2010/main" val="1423387457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82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2238" y="2348880"/>
            <a:ext cx="1855466" cy="280831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Weather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0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2238" y="2348880"/>
            <a:ext cx="1855466" cy="280831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Weather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2397246"/>
            <a:ext cx="3312368" cy="182384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Plant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45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odow003\AppData\Local\Temp\wz64c4\IMG_20170925_1823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613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2238" y="2348880"/>
            <a:ext cx="1855466" cy="280831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Weather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2397246"/>
            <a:ext cx="3312368" cy="182384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Plant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63989" y="3342996"/>
            <a:ext cx="2927774" cy="1814196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Production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7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2238" y="2348880"/>
            <a:ext cx="1855466" cy="280831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Weather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2397246"/>
            <a:ext cx="3312368" cy="182384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Plant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63989" y="3342996"/>
            <a:ext cx="2927774" cy="1814196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Production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96136" y="1052736"/>
            <a:ext cx="2927774" cy="1814196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Storage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(Optional)</a:t>
            </a:r>
            <a:endParaRPr lang="en-NZ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5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2238" y="2348880"/>
            <a:ext cx="1855466" cy="280831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Weather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2397246"/>
            <a:ext cx="3312368" cy="182384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Plant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63989" y="3342996"/>
            <a:ext cx="2927774" cy="1814196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Production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5445224"/>
            <a:ext cx="2207694" cy="907098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Price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96136" y="1052736"/>
            <a:ext cx="2927774" cy="1814196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Storage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(Optional)</a:t>
            </a:r>
            <a:endParaRPr lang="en-NZ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 smtClean="0">
                <a:solidFill>
                  <a:srgbClr val="1F497D"/>
                </a:solidFill>
              </a:rPr>
              <a:t>Evaporation Potential</a:t>
            </a:r>
            <a:endParaRPr lang="en-NZ" b="1" dirty="0">
              <a:solidFill>
                <a:srgbClr val="1F497D"/>
              </a:solidFill>
            </a:endParaRPr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5397"/>
            <a:ext cx="8229600" cy="423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64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 smtClean="0">
                <a:solidFill>
                  <a:srgbClr val="1F497D"/>
                </a:solidFill>
              </a:rPr>
              <a:t>Rainfall</a:t>
            </a:r>
            <a:endParaRPr lang="en-NZ" b="1" dirty="0">
              <a:solidFill>
                <a:srgbClr val="1F497D"/>
              </a:solidFill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9264"/>
            <a:ext cx="8229600" cy="4127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33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 smtClean="0">
                <a:solidFill>
                  <a:srgbClr val="1F497D"/>
                </a:solidFill>
              </a:rPr>
              <a:t>Milk Price</a:t>
            </a:r>
            <a:endParaRPr lang="en-NZ" b="1" dirty="0">
              <a:solidFill>
                <a:srgbClr val="1F497D"/>
              </a:solidFill>
            </a:endParaRPr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7" y="1772816"/>
            <a:ext cx="8179426" cy="41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2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 smtClean="0">
                <a:solidFill>
                  <a:srgbClr val="1F497D"/>
                </a:solidFill>
              </a:rPr>
              <a:t>Dry off Decisions</a:t>
            </a:r>
            <a:endParaRPr lang="en-NZ" b="1" dirty="0">
              <a:solidFill>
                <a:srgbClr val="1F497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NZ" dirty="0" smtClean="0"/>
              <a:t>Risk Neutral</a:t>
            </a:r>
            <a:endParaRPr lang="en-NZ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NZ" dirty="0" smtClean="0"/>
              <a:t>Risk Averse</a:t>
            </a:r>
            <a:endParaRPr lang="en-NZ" dirty="0"/>
          </a:p>
        </p:txBody>
      </p:sp>
      <p:pic>
        <p:nvPicPr>
          <p:cNvPr id="23556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133201"/>
            <a:ext cx="4041775" cy="203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21101"/>
            <a:ext cx="4040188" cy="205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5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 smtClean="0">
                <a:solidFill>
                  <a:srgbClr val="1F497D"/>
                </a:solidFill>
              </a:rPr>
              <a:t>Pasture Management</a:t>
            </a:r>
            <a:endParaRPr lang="en-NZ" b="1" dirty="0">
              <a:solidFill>
                <a:srgbClr val="1F497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NZ" dirty="0" smtClean="0"/>
              <a:t>Risk Neutral</a:t>
            </a:r>
            <a:endParaRPr lang="en-NZ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NZ" dirty="0" smtClean="0"/>
              <a:t>Risk Averse</a:t>
            </a:r>
            <a:endParaRPr lang="en-NZ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21154"/>
            <a:ext cx="4040188" cy="205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120590"/>
            <a:ext cx="4041775" cy="2059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444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 smtClean="0">
                <a:solidFill>
                  <a:srgbClr val="1F497D"/>
                </a:solidFill>
              </a:rPr>
              <a:t>Supplementation</a:t>
            </a:r>
            <a:endParaRPr lang="en-NZ" b="1" dirty="0">
              <a:solidFill>
                <a:srgbClr val="1F497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NZ" dirty="0" smtClean="0"/>
              <a:t>Risk Neutral</a:t>
            </a:r>
            <a:endParaRPr lang="en-NZ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NZ" dirty="0" smtClean="0"/>
              <a:t>Risk Averse</a:t>
            </a:r>
            <a:endParaRPr lang="en-NZ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30800"/>
            <a:ext cx="4040188" cy="203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127566"/>
            <a:ext cx="4041775" cy="204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49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72107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/>
          <p:cNvSpPr/>
          <p:nvPr/>
        </p:nvSpPr>
        <p:spPr>
          <a:xfrm>
            <a:off x="3491880" y="4437112"/>
            <a:ext cx="1584176" cy="1008112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Z" dirty="0" smtClean="0">
                <a:solidFill>
                  <a:schemeClr val="accent2"/>
                </a:solidFill>
              </a:rPr>
              <a:t> Buying expensive</a:t>
            </a:r>
          </a:p>
          <a:p>
            <a:pPr algn="r"/>
            <a:r>
              <a:rPr lang="en-NZ" dirty="0" smtClean="0">
                <a:solidFill>
                  <a:schemeClr val="accent2"/>
                </a:solidFill>
              </a:rPr>
              <a:t>feed</a:t>
            </a:r>
            <a:endParaRPr lang="en-NZ" dirty="0">
              <a:solidFill>
                <a:schemeClr val="accent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32240" y="1844824"/>
            <a:ext cx="1584176" cy="1008112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Z" dirty="0" smtClean="0">
                <a:solidFill>
                  <a:schemeClr val="accent2"/>
                </a:solidFill>
              </a:rPr>
              <a:t> Drying off cows early</a:t>
            </a:r>
            <a:endParaRPr lang="en-NZ" dirty="0">
              <a:solidFill>
                <a:schemeClr val="accent2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 smtClean="0">
                <a:solidFill>
                  <a:srgbClr val="1F497D"/>
                </a:solidFill>
              </a:rPr>
              <a:t>Objective</a:t>
            </a:r>
            <a:endParaRPr lang="en-NZ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10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odow003\AppData\Local\Temp\wzb5ff\IMG_20170925_1817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244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odow003\AppData\Local\Temp\wz38e4\IMG_20170925_1827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82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8802351"/>
              </p:ext>
            </p:extLst>
          </p:nvPr>
        </p:nvGraphicFramePr>
        <p:xfrm>
          <a:off x="784116" y="1195028"/>
          <a:ext cx="7575768" cy="4467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87624" y="414908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 smtClean="0">
                <a:solidFill>
                  <a:schemeClr val="accent2"/>
                </a:solidFill>
              </a:rPr>
              <a:t>1992/93</a:t>
            </a:r>
            <a:endParaRPr lang="en-NZ" b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80312" y="1196752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 smtClean="0">
                <a:solidFill>
                  <a:schemeClr val="accent2"/>
                </a:solidFill>
              </a:rPr>
              <a:t>2015/16</a:t>
            </a:r>
            <a:endParaRPr lang="en-NZ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10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7" t="20700" r="39951" b="63396"/>
          <a:stretch/>
        </p:blipFill>
        <p:spPr bwMode="auto">
          <a:xfrm>
            <a:off x="-5308" y="0"/>
            <a:ext cx="865817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683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7" t="20700" r="39951" b="63396"/>
          <a:stretch/>
        </p:blipFill>
        <p:spPr bwMode="auto">
          <a:xfrm>
            <a:off x="-5308" y="0"/>
            <a:ext cx="865817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0" t="18732" r="38422" b="63984"/>
          <a:stretch/>
        </p:blipFill>
        <p:spPr bwMode="auto">
          <a:xfrm>
            <a:off x="90389" y="1916832"/>
            <a:ext cx="9413697" cy="241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4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7" t="20700" r="39951" b="63396"/>
          <a:stretch/>
        </p:blipFill>
        <p:spPr bwMode="auto">
          <a:xfrm>
            <a:off x="-5308" y="0"/>
            <a:ext cx="865817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0" t="18732" r="38422" b="63984"/>
          <a:stretch/>
        </p:blipFill>
        <p:spPr bwMode="auto">
          <a:xfrm>
            <a:off x="90389" y="1916832"/>
            <a:ext cx="9413697" cy="241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1" t="42444" r="41282" b="28778"/>
          <a:stretch/>
        </p:blipFill>
        <p:spPr bwMode="auto">
          <a:xfrm>
            <a:off x="1547664" y="3717032"/>
            <a:ext cx="7516807" cy="350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01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8" t="42136" r="37039" b="32864"/>
          <a:stretch/>
        </p:blipFill>
        <p:spPr bwMode="auto">
          <a:xfrm>
            <a:off x="-108520" y="8385"/>
            <a:ext cx="919327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75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545555339"/>
              </p:ext>
            </p:extLst>
          </p:nvPr>
        </p:nvGraphicFramePr>
        <p:xfrm>
          <a:off x="792000" y="1269000"/>
          <a:ext cx="756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1619672" y="2852936"/>
            <a:ext cx="6696744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619672" y="3933056"/>
            <a:ext cx="6696744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19672" y="1844824"/>
            <a:ext cx="6696744" cy="0"/>
          </a:xfrm>
          <a:prstGeom prst="line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90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7" y="1947491"/>
            <a:ext cx="8931386" cy="296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20" y="0"/>
            <a:ext cx="6848475" cy="406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77215" y="3901042"/>
            <a:ext cx="13452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600" dirty="0"/>
              <a:t>keithwoodford.wordpress.com</a:t>
            </a:r>
          </a:p>
        </p:txBody>
      </p:sp>
    </p:spTree>
    <p:extLst>
      <p:ext uri="{BB962C8B-B14F-4D97-AF65-F5344CB8AC3E}">
        <p14:creationId xmlns:p14="http://schemas.microsoft.com/office/powerpoint/2010/main" val="88411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7" y="1947491"/>
            <a:ext cx="8931386" cy="296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20" y="0"/>
            <a:ext cx="6848475" cy="406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11" y="2996952"/>
            <a:ext cx="8029089" cy="38610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87548" y="6673333"/>
            <a:ext cx="13452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600" dirty="0"/>
              <a:t>keithwoodford.wordpress.com</a:t>
            </a:r>
          </a:p>
        </p:txBody>
      </p:sp>
    </p:spTree>
    <p:extLst>
      <p:ext uri="{BB962C8B-B14F-4D97-AF65-F5344CB8AC3E}">
        <p14:creationId xmlns:p14="http://schemas.microsoft.com/office/powerpoint/2010/main" val="78607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odow003\AppData\Local\Temp\wzfcce\IMG_20170925_1817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odow003\AppData\Local\Temp\wz1196\IMG_20170925_1817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4868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763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odow003\AppData\Local\Temp\wzceeb\IMG_20170925_1816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odow003\AppData\Local\Temp\wz5ebc\IMG_20170925_1815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292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3" name="Picture 2" descr="Image result for orangut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72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484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8" r="22631" b="27119"/>
          <a:stretch/>
        </p:blipFill>
        <p:spPr bwMode="auto">
          <a:xfrm>
            <a:off x="11780" y="1190881"/>
            <a:ext cx="9120440" cy="44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6153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7" t="12949" r="31223" b="15973"/>
          <a:stretch/>
        </p:blipFill>
        <p:spPr bwMode="auto">
          <a:xfrm>
            <a:off x="58058" y="-152400"/>
            <a:ext cx="9027885" cy="71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rved Left Arrow 3"/>
          <p:cNvSpPr/>
          <p:nvPr/>
        </p:nvSpPr>
        <p:spPr>
          <a:xfrm>
            <a:off x="3491880" y="1844824"/>
            <a:ext cx="576064" cy="936104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38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18601</TotalTime>
  <Words>197</Words>
  <Application>Microsoft Office PowerPoint</Application>
  <PresentationFormat>On-screen Show (4:3)</PresentationFormat>
  <Paragraphs>119</Paragraphs>
  <Slides>38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Milk POWDER  Oscar Dowson odow003@aucklanduni.ac.nz  Andy Philpott, Andrew Mason, Anthony Downward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went wrong?</vt:lpstr>
      <vt:lpstr>The Milk Production Optimiser incorporating Weather Dynamics and Economic  Risk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Evaporation Potential</vt:lpstr>
      <vt:lpstr>Rainfall</vt:lpstr>
      <vt:lpstr>Milk Price</vt:lpstr>
      <vt:lpstr>Dry off Decisions</vt:lpstr>
      <vt:lpstr>Pasture Management</vt:lpstr>
      <vt:lpstr>Supplementation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Auckland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MOO: The Milk Output Optimiser</dc:title>
  <dc:creator>Oscar Macleod Dowson</dc:creator>
  <cp:lastModifiedBy>Oscar Macleod Dowson</cp:lastModifiedBy>
  <cp:revision>118</cp:revision>
  <dcterms:created xsi:type="dcterms:W3CDTF">2015-11-19T01:12:46Z</dcterms:created>
  <dcterms:modified xsi:type="dcterms:W3CDTF">2017-09-26T23:06:54Z</dcterms:modified>
</cp:coreProperties>
</file>